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7"/>
  </p:notesMasterIdLst>
  <p:sldIdLst>
    <p:sldId id="256"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48421" autoAdjust="0"/>
  </p:normalViewPr>
  <p:slideViewPr>
    <p:cSldViewPr>
      <p:cViewPr varScale="1">
        <p:scale>
          <a:sx n="83" d="100"/>
          <a:sy n="83" d="100"/>
        </p:scale>
        <p:origin x="499"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B49CC-2F3E-4163-91CD-02ED0986F5FB}" type="datetimeFigureOut">
              <a:rPr lang="en-US" smtClean="0"/>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F1D79-C231-4825-9975-4D3E4F2E0469}" type="slidenum">
              <a:rPr lang="en-US" smtClean="0"/>
              <a:t>‹#›</a:t>
            </a:fld>
            <a:endParaRPr lang="en-US"/>
          </a:p>
        </p:txBody>
      </p:sp>
    </p:spTree>
    <p:extLst>
      <p:ext uri="{BB962C8B-B14F-4D97-AF65-F5344CB8AC3E}">
        <p14:creationId xmlns:p14="http://schemas.microsoft.com/office/powerpoint/2010/main" val="80058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smtClean="0"/>
              <a:t>Animated snow</a:t>
            </a:r>
            <a:r>
              <a:rPr lang="en-US" sz="1400" b="1" baseline="0" dirty="0" smtClean="0"/>
              <a:t> scene</a:t>
            </a:r>
          </a:p>
          <a:p>
            <a:r>
              <a:rPr lang="en-US" sz="1400" baseline="0" dirty="0" smtClean="0"/>
              <a:t>(Difficult)</a:t>
            </a:r>
          </a:p>
          <a:p>
            <a:endParaRPr lang="en-US" baseline="0" dirty="0" smtClean="0"/>
          </a:p>
          <a:p>
            <a:endParaRPr lang="en-US" baseline="0" dirty="0" smtClean="0"/>
          </a:p>
          <a:p>
            <a:pPr marL="0" indent="0">
              <a:buFont typeface="+mj-lt"/>
              <a:buNone/>
            </a:pPr>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28600" indent="-228600">
              <a:buFont typeface="+mj-lt"/>
              <a:buNone/>
            </a:pPr>
            <a:endParaRPr lang="en-US" b="0" baseline="0" dirty="0" smtClean="0"/>
          </a:p>
          <a:p>
            <a:pPr marL="228600" indent="-228600">
              <a:buFont typeface="+mj-lt"/>
              <a:buNone/>
            </a:pPr>
            <a:endParaRPr lang="en-US" b="0" baseline="0" dirty="0" smtClean="0"/>
          </a:p>
          <a:p>
            <a:r>
              <a:rPr lang="en-US" baseline="0" dirty="0" smtClean="0"/>
              <a:t>To display and set the drawing guides, do the following:</a:t>
            </a:r>
          </a:p>
          <a:p>
            <a:pPr marL="228600" indent="-228600">
              <a:buFont typeface="+mj-lt"/>
              <a:buAutoNum type="arabicPeriod"/>
            </a:pPr>
            <a:r>
              <a:rPr lang="en-US" sz="1200" dirty="0" smtClean="0"/>
              <a:t>Right-click the slide background</a:t>
            </a:r>
            <a:r>
              <a:rPr lang="en-US" sz="1200" baseline="0" dirty="0" smtClean="0"/>
              <a:t> and</a:t>
            </a:r>
            <a:r>
              <a:rPr lang="en-US" sz="1200" dirty="0" smtClean="0"/>
              <a:t> select </a:t>
            </a:r>
            <a:r>
              <a:rPr lang="en-US" sz="1200" b="1" dirty="0" smtClean="0"/>
              <a:t>Grid and Guides</a:t>
            </a:r>
            <a:r>
              <a:rPr lang="en-US" sz="1200" b="0" dirty="0" smtClean="0"/>
              <a:t>.</a:t>
            </a:r>
            <a:r>
              <a:rPr lang="en-US" sz="1200" b="1" baseline="0" dirty="0" smtClean="0"/>
              <a:t> </a:t>
            </a:r>
            <a:r>
              <a:rPr lang="en-US" sz="1200" b="0" dirty="0" smtClean="0"/>
              <a:t>In the </a:t>
            </a:r>
            <a:r>
              <a:rPr lang="en-US" sz="1200" b="1" dirty="0" smtClean="0"/>
              <a:t>Grid and Guides</a:t>
            </a:r>
            <a:r>
              <a:rPr lang="en-US" sz="1200" b="0" dirty="0" smtClean="0"/>
              <a:t> dialog box, under </a:t>
            </a:r>
            <a:r>
              <a:rPr lang="en-US" sz="1200" b="1" dirty="0" smtClean="0"/>
              <a:t>Guide</a:t>
            </a:r>
            <a:r>
              <a:rPr lang="en-US" sz="1200" dirty="0" smtClean="0"/>
              <a:t> </a:t>
            </a:r>
            <a:r>
              <a:rPr lang="en-US" sz="1200" b="1" dirty="0" smtClean="0"/>
              <a:t>settings</a:t>
            </a:r>
            <a:r>
              <a:rPr lang="en-US" sz="1200" b="0" dirty="0" smtClean="0"/>
              <a:t>, select</a:t>
            </a:r>
            <a:r>
              <a:rPr lang="en-US" sz="1200" b="0" baseline="0" dirty="0" smtClean="0"/>
              <a:t> </a:t>
            </a:r>
            <a:r>
              <a:rPr lang="en-US" sz="1200" b="1" dirty="0" smtClean="0"/>
              <a:t>Display</a:t>
            </a:r>
            <a:r>
              <a:rPr lang="en-US" sz="1200" dirty="0" smtClean="0"/>
              <a:t> </a:t>
            </a:r>
            <a:r>
              <a:rPr lang="en-US" sz="1200" b="1" dirty="0" smtClean="0"/>
              <a:t>drawing</a:t>
            </a:r>
            <a:r>
              <a:rPr lang="en-US" sz="1200" dirty="0" smtClean="0"/>
              <a:t> </a:t>
            </a:r>
            <a:r>
              <a:rPr lang="en-US" sz="1200" b="1" dirty="0" smtClean="0"/>
              <a:t>guides</a:t>
            </a:r>
            <a:r>
              <a:rPr lang="en-US" sz="1200" dirty="0" smtClean="0"/>
              <a:t> </a:t>
            </a:r>
            <a:r>
              <a:rPr lang="en-US" sz="1200" b="1" dirty="0" smtClean="0"/>
              <a:t>on screen</a:t>
            </a:r>
            <a:r>
              <a:rPr lang="en-US" sz="1200" b="0" dirty="0" smtClean="0"/>
              <a:t>, and then click </a:t>
            </a:r>
            <a:r>
              <a:rPr lang="en-US" sz="1200" b="1" dirty="0" smtClean="0"/>
              <a:t>OK</a:t>
            </a:r>
            <a:r>
              <a:rPr lang="en-US" sz="1200" b="0" dirty="0" smtClean="0"/>
              <a:t>.</a:t>
            </a:r>
            <a:r>
              <a:rPr lang="en-US" sz="1200" b="0" baseline="0" dirty="0" smtClean="0"/>
              <a:t> (</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indent="-228600">
              <a:buFont typeface="+mj-lt"/>
              <a:buAutoNum type="arabicPeriod"/>
            </a:pPr>
            <a:r>
              <a:rPr lang="en-US" sz="1200" dirty="0" smtClean="0"/>
              <a:t>Press and hold CTRL, select the vertical</a:t>
            </a:r>
            <a:r>
              <a:rPr lang="en-US" sz="1200" baseline="0" dirty="0" smtClean="0"/>
              <a:t> guide, and then </a:t>
            </a:r>
            <a:r>
              <a:rPr lang="en-US" sz="1200" dirty="0" smtClean="0"/>
              <a:t>drag it right to</a:t>
            </a:r>
            <a:r>
              <a:rPr lang="en-US" sz="1200" baseline="0" dirty="0" smtClean="0"/>
              <a:t> the 5</a:t>
            </a:r>
            <a:r>
              <a:rPr lang="en-US" sz="1200" dirty="0" smtClean="0"/>
              <a:t>.00 position.</a:t>
            </a:r>
          </a:p>
          <a:p>
            <a:endParaRPr lang="en-US" baseline="0" dirty="0" smtClean="0"/>
          </a:p>
          <a:p>
            <a:endParaRPr lang="en-US" baseline="0" dirty="0" smtClean="0"/>
          </a:p>
          <a:p>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indent="-228600">
              <a:buFont typeface="+mj-lt"/>
              <a:buAutoNum type="arabicPeriod"/>
            </a:pPr>
            <a:r>
              <a:rPr lang="en-US" sz="1200" dirty="0" smtClean="0"/>
              <a:t>On the </a:t>
            </a:r>
            <a:r>
              <a:rPr lang="en-US" sz="1200" b="1" dirty="0" smtClean="0"/>
              <a:t>Insert</a:t>
            </a:r>
            <a:r>
              <a:rPr lang="en-US" sz="1200" dirty="0" smtClean="0"/>
              <a:t> tab, in the </a:t>
            </a:r>
            <a:r>
              <a:rPr lang="en-US" sz="1200" b="1" dirty="0" smtClean="0"/>
              <a:t>Images </a:t>
            </a:r>
            <a:r>
              <a:rPr lang="en-US" sz="1200" dirty="0" smtClean="0"/>
              <a:t>group, click </a:t>
            </a:r>
            <a:r>
              <a:rPr lang="en-US" sz="1200" b="1" dirty="0" smtClean="0"/>
              <a:t>Picture</a:t>
            </a:r>
            <a:r>
              <a:rPr lang="en-US" sz="1200" dirty="0" smtClean="0"/>
              <a:t>. In the </a:t>
            </a:r>
            <a:r>
              <a:rPr lang="en-US" sz="1200" b="1" dirty="0" smtClean="0"/>
              <a:t>Insert</a:t>
            </a:r>
            <a:r>
              <a:rPr lang="en-US" sz="1200" b="1" baseline="0" dirty="0" smtClean="0"/>
              <a:t> Picture </a:t>
            </a:r>
            <a:r>
              <a:rPr lang="en-US" sz="1200" baseline="0" dirty="0" smtClean="0"/>
              <a:t>dialog box, select a picture, and then click </a:t>
            </a:r>
            <a:r>
              <a:rPr lang="en-US" sz="1200" b="1" baseline="0" dirty="0" smtClean="0"/>
              <a:t>Insert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picture. </a:t>
            </a:r>
            <a:r>
              <a:rPr lang="en-US" sz="1200" i="0" baseline="0" dirty="0" smtClean="0"/>
              <a:t>Under </a:t>
            </a:r>
            <a:r>
              <a:rPr lang="en-US" sz="1200" b="1" i="0" baseline="0" dirty="0" smtClean="0"/>
              <a:t>Picture Tools</a:t>
            </a:r>
            <a:r>
              <a:rPr lang="en-US" sz="1200" i="0" baseline="0" dirty="0" smtClean="0"/>
              <a:t>, on the </a:t>
            </a:r>
            <a:r>
              <a:rPr lang="en-US" sz="1200" b="1" i="0" baseline="0" dirty="0" smtClean="0"/>
              <a:t>Format</a:t>
            </a:r>
            <a:r>
              <a:rPr lang="en-US" sz="1200" i="0" baseline="0" dirty="0" smtClean="0"/>
              <a:t> tab, in the bottom right corner of the </a:t>
            </a:r>
            <a:r>
              <a:rPr lang="en-US" sz="1200" b="1" i="0" baseline="0" dirty="0" smtClean="0"/>
              <a:t>Size</a:t>
            </a:r>
            <a:r>
              <a:rPr lang="en-US" sz="1200" i="0" baseline="0" dirty="0" smtClean="0"/>
              <a:t> group, click the </a:t>
            </a:r>
            <a:r>
              <a:rPr lang="en-US" sz="1200" b="1" dirty="0" smtClean="0"/>
              <a:t>Size and Position</a:t>
            </a:r>
            <a:r>
              <a:rPr lang="en-US" sz="1200" b="0" dirty="0" smtClean="0"/>
              <a:t> dialog</a:t>
            </a:r>
            <a:r>
              <a:rPr lang="en-US" sz="1200" b="0" baseline="0" dirty="0" smtClean="0"/>
              <a:t> box launcher. </a:t>
            </a:r>
            <a:r>
              <a:rPr lang="en-US" sz="1200" dirty="0" smtClean="0"/>
              <a:t>In the </a:t>
            </a:r>
            <a:r>
              <a:rPr lang="en-US" sz="1200" b="1" dirty="0" smtClean="0"/>
              <a:t>Format Picture </a:t>
            </a:r>
            <a:r>
              <a:rPr lang="en-US" sz="1200" dirty="0" smtClean="0"/>
              <a:t>dialog box</a:t>
            </a:r>
            <a:r>
              <a:rPr lang="en-US" sz="1200" baseline="0" dirty="0" smtClean="0"/>
              <a:t>, </a:t>
            </a:r>
            <a:r>
              <a:rPr lang="en-US" sz="1200" dirty="0" smtClean="0"/>
              <a:t>resize or crop the picture as needed so that</a:t>
            </a:r>
            <a:r>
              <a:rPr lang="en-US" sz="1200" baseline="0" dirty="0" smtClean="0"/>
              <a:t> the height is set to </a:t>
            </a:r>
            <a:r>
              <a:rPr lang="en-US" sz="1200" b="1" baseline="0" dirty="0" smtClean="0"/>
              <a:t>7.5”</a:t>
            </a:r>
            <a:r>
              <a:rPr lang="en-US" sz="1200" baseline="0" dirty="0" smtClean="0"/>
              <a:t> and </a:t>
            </a:r>
            <a:r>
              <a:rPr lang="en-US" sz="1200" b="0" baseline="0" dirty="0" smtClean="0"/>
              <a:t>the width </a:t>
            </a:r>
            <a:r>
              <a:rPr lang="en-US" sz="1200" baseline="0" dirty="0" smtClean="0"/>
              <a:t>is set to </a:t>
            </a:r>
            <a:r>
              <a:rPr lang="en-US" sz="1200" b="1" baseline="0" dirty="0" smtClean="0"/>
              <a:t>20”</a:t>
            </a:r>
            <a:r>
              <a:rPr lang="en-US" sz="1200" baseline="0" dirty="0" smtClean="0"/>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to Slide</a:t>
            </a:r>
            <a:r>
              <a:rPr lang="en-US" baseline="0" dirty="0" smtClean="0"/>
              <a:t>.</a:t>
            </a:r>
          </a:p>
          <a:p>
            <a:pPr marL="685800" lvl="1" indent="-228600">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85800" lvl="1" indent="-228600">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None/>
            </a:pPr>
            <a:r>
              <a:rPr lang="en-US" baseline="0" dirty="0" smtClean="0"/>
              <a:t>To reproduce the first snowflake effect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Insert</a:t>
            </a:r>
            <a:r>
              <a:rPr lang="en-US" sz="1200" i="0" baseline="0" dirty="0" smtClean="0"/>
              <a:t> tab, in the </a:t>
            </a:r>
            <a:r>
              <a:rPr lang="en-US" sz="1200" b="1" i="0" baseline="0" dirty="0" smtClean="0"/>
              <a:t>Images </a:t>
            </a:r>
            <a:r>
              <a:rPr lang="en-US" sz="1200" i="0" baseline="0" dirty="0" smtClean="0"/>
              <a:t>group, click </a:t>
            </a:r>
            <a:r>
              <a:rPr lang="en-US" sz="1200" b="1" i="0" baseline="0" dirty="0" smtClean="0"/>
              <a:t>Clip Art</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baseline="0" dirty="0" smtClean="0"/>
              <a:t>Clip Art</a:t>
            </a:r>
            <a:r>
              <a:rPr lang="en-US" sz="1200" b="0" baseline="0" dirty="0" smtClean="0"/>
              <a:t> pane, in the </a:t>
            </a:r>
            <a:r>
              <a:rPr lang="en-US" sz="1200" b="1" baseline="0" dirty="0" smtClean="0"/>
              <a:t>Search for</a:t>
            </a:r>
            <a:r>
              <a:rPr lang="en-US" sz="1200" b="0" baseline="0" dirty="0" smtClean="0"/>
              <a:t> box, enter </a:t>
            </a:r>
            <a:r>
              <a:rPr lang="en-US" sz="1200" b="1" baseline="0" dirty="0" smtClean="0"/>
              <a:t>j0299587.wmf</a:t>
            </a:r>
            <a:r>
              <a:rPr lang="en-US" sz="1200" b="0" dirty="0" smtClean="0"/>
              <a:t>, clear</a:t>
            </a:r>
            <a:r>
              <a:rPr lang="en-US" sz="1200" b="0" baseline="0" dirty="0" smtClean="0"/>
              <a:t> the </a:t>
            </a:r>
            <a:r>
              <a:rPr lang="en-US" sz="1200" b="1" baseline="0" dirty="0" smtClean="0"/>
              <a:t>Include Office.com content </a:t>
            </a:r>
            <a:r>
              <a:rPr lang="en-US" sz="1200" baseline="0" dirty="0" smtClean="0"/>
              <a:t>check box</a:t>
            </a:r>
            <a:r>
              <a:rPr lang="en-US" sz="1200" b="0" baseline="0" dirty="0" smtClean="0"/>
              <a:t> and then c</a:t>
            </a:r>
            <a:r>
              <a:rPr lang="en-US" sz="1200" baseline="0" dirty="0" smtClean="0"/>
              <a:t>lick </a:t>
            </a:r>
            <a:r>
              <a:rPr lang="en-US" sz="1200" b="1" baseline="0" dirty="0" smtClean="0"/>
              <a:t>Go</a:t>
            </a:r>
            <a:r>
              <a:rPr lang="en-US" sz="1200" b="0" baseline="0" dirty="0" smtClean="0"/>
              <a:t>. </a:t>
            </a:r>
            <a:r>
              <a:rPr lang="en-US" sz="1200" baseline="0" dirty="0" smtClean="0"/>
              <a:t>Select the clip art file in the pane to insert it into the slide. </a:t>
            </a:r>
            <a:r>
              <a:rPr lang="en-US" sz="1200" i="0" baseline="0" dirty="0" smtClean="0"/>
              <a:t>Note: If you choose another clip art file, the clip art must be in the Windows Metafile format (.</a:t>
            </a:r>
            <a:r>
              <a:rPr lang="en-US" sz="1200" i="0" baseline="0" dirty="0" err="1" smtClean="0"/>
              <a:t>wmf</a:t>
            </a:r>
            <a:r>
              <a:rPr lang="en-US" sz="1200" i="0" baseline="0" dirty="0" smtClean="0"/>
              <a:t>). </a:t>
            </a:r>
            <a:endParaRPr lang="en-US" sz="1200" i="1"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select the clip art.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Ungroup</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task</a:t>
            </a:r>
            <a:r>
              <a:rPr lang="en-US" sz="1200" b="1" baseline="0" dirty="0" smtClean="0"/>
              <a:t>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a:t>
            </a:r>
            <a:r>
              <a:rPr lang="en-US" sz="1200" b="1" baseline="0" dirty="0" err="1" smtClean="0"/>
              <a:t>Autoshape</a:t>
            </a:r>
            <a:r>
              <a:rPr lang="en-US" sz="1200" baseline="0" dirty="0" smtClean="0"/>
              <a:t> object, and then press DELETE.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CTRL+SHIFT, select all of the rectangle shapes, and then press DELETE.</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200" baseline="0" dirty="0" smtClean="0"/>
              <a:t>Also in the </a:t>
            </a:r>
            <a:r>
              <a:rPr lang="en-US" sz="1200" b="1" baseline="0" dirty="0" smtClean="0"/>
              <a:t>Selection and Visibility</a:t>
            </a:r>
            <a:r>
              <a:rPr lang="en-US" sz="1200" baseline="0" dirty="0" smtClean="0"/>
              <a:t> task pane, p</a:t>
            </a:r>
            <a:r>
              <a:rPr lang="en-US" baseline="0" dirty="0" smtClean="0"/>
              <a:t>ress and hold CTRL</a:t>
            </a:r>
            <a:r>
              <a:rPr lang="en-US" sz="1200" baseline="0" dirty="0" smtClean="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200" baseline="0" dirty="0" smtClean="0"/>
              <a:t>Also in the </a:t>
            </a:r>
            <a:r>
              <a:rPr lang="en-US" sz="1200" b="1" baseline="0" dirty="0" smtClean="0"/>
              <a:t>Selection and Visibility</a:t>
            </a:r>
            <a:r>
              <a:rPr lang="en-US" sz="1200" baseline="0" dirty="0" smtClean="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Height </a:t>
            </a:r>
            <a:r>
              <a:rPr lang="en-US" sz="1200" i="0" baseline="0" dirty="0" smtClean="0"/>
              <a:t>box, enter </a:t>
            </a:r>
            <a:r>
              <a:rPr lang="en-US" sz="1200" b="1" i="0" baseline="0" dirty="0" smtClean="0"/>
              <a:t>1”</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Width</a:t>
            </a:r>
            <a:r>
              <a:rPr lang="en-US" sz="1200" i="0" baseline="0" dirty="0" smtClean="0"/>
              <a:t> box, enter </a:t>
            </a:r>
            <a:r>
              <a:rPr lang="en-US" sz="1200" b="1" i="0" baseline="0" dirty="0" smtClean="0"/>
              <a:t>0.87”</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Rotation</a:t>
            </a:r>
            <a:r>
              <a:rPr lang="en-US" sz="1200" i="0" baseline="0" dirty="0" smtClean="0"/>
              <a:t> box, enter </a:t>
            </a:r>
            <a:r>
              <a:rPr lang="en-US" sz="1200" b="1" i="0" baseline="0" dirty="0" smtClean="0"/>
              <a:t>20</a:t>
            </a:r>
            <a:r>
              <a:rPr lang="en-US" sz="1200" b="1" i="0" baseline="0" dirty="0" smtClean="0">
                <a:latin typeface="Arial"/>
                <a:cs typeface="Arial"/>
              </a:rPr>
              <a:t>°.</a:t>
            </a:r>
            <a:endParaRPr lang="en-US" baseline="0" dirty="0" smtClean="0"/>
          </a:p>
          <a:p>
            <a:pPr marL="228600" indent="-228600">
              <a:buFont typeface="+mj-lt"/>
              <a:buAutoNum type="arabicPeriod" startAt="12"/>
            </a:pPr>
            <a:r>
              <a:rPr lang="en-US" baseline="0" dirty="0" smtClean="0"/>
              <a:t>Drag the snowflake into the top left corner of the picture.</a:t>
            </a:r>
          </a:p>
          <a:p>
            <a:pPr marL="228600" indent="-228600">
              <a:buFont typeface="+mj-lt"/>
              <a:buAutoNum type="arabicPeriod" startAt="12"/>
            </a:pPr>
            <a:endParaRPr lang="en-US" dirty="0" smtClean="0"/>
          </a:p>
          <a:p>
            <a:pPr marL="228600" indent="-228600">
              <a:buFont typeface="+mj-lt"/>
              <a:buAutoNum type="arabicPeriod" startAt="12"/>
            </a:pPr>
            <a:endParaRPr lang="en-US" dirty="0" smtClean="0"/>
          </a:p>
          <a:p>
            <a:pPr marL="228600" indent="-228600">
              <a:buFont typeface="+mj-lt"/>
              <a:buNone/>
            </a:pPr>
            <a:r>
              <a:rPr lang="en-US" dirty="0" smtClean="0"/>
              <a:t>To reproduce the second snowflake effect on this</a:t>
            </a:r>
            <a:r>
              <a:rPr lang="en-US" baseline="0" dirty="0" smtClean="0"/>
              <a:t> slide, do the following:</a:t>
            </a:r>
            <a:endParaRPr lang="en-US" dirty="0" smtClean="0"/>
          </a:p>
          <a:p>
            <a:pPr marL="228600" indent="-228600">
              <a:buFont typeface="+mj-lt"/>
              <a:buAutoNum type="arabicPeriod"/>
            </a:pPr>
            <a:r>
              <a:rPr lang="en-US" dirty="0" smtClean="0"/>
              <a:t>On the slide, select the snowflake</a:t>
            </a:r>
            <a:r>
              <a:rPr lang="en-US" baseline="0" dirty="0" smtClean="0"/>
              <a: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endParaRPr lang="en-US" baseline="0" dirty="0" smtClean="0"/>
          </a:p>
          <a:p>
            <a:pPr marL="228600" indent="-228600">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Height </a:t>
            </a:r>
            <a:r>
              <a:rPr lang="en-US" sz="1200" i="0" baseline="0" dirty="0" smtClean="0"/>
              <a:t>box, enter </a:t>
            </a:r>
            <a:r>
              <a:rPr lang="en-US" sz="1200" b="1" i="0" baseline="0" dirty="0" smtClean="0"/>
              <a:t>0.42”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Width</a:t>
            </a:r>
            <a:r>
              <a:rPr lang="en-US" sz="1200" i="0" baseline="0" dirty="0" smtClean="0"/>
              <a:t> box, enter </a:t>
            </a:r>
            <a:r>
              <a:rPr lang="en-US" sz="1200" b="1" i="0" baseline="0" dirty="0" smtClean="0"/>
              <a:t>0.36”</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Rotation</a:t>
            </a:r>
            <a:r>
              <a:rPr lang="en-US" sz="1200" i="0" baseline="0" dirty="0" smtClean="0"/>
              <a:t> box, enter </a:t>
            </a:r>
            <a:r>
              <a:rPr lang="en-US" sz="1200" b="1" i="0" baseline="0" dirty="0" smtClean="0"/>
              <a:t>20</a:t>
            </a:r>
            <a:r>
              <a:rPr lang="en-US" sz="1200" b="1" i="0" baseline="0" dirty="0" smtClean="0">
                <a:latin typeface="Arial"/>
                <a:cs typeface="Arial"/>
              </a:rPr>
              <a:t>°</a:t>
            </a:r>
            <a:r>
              <a:rPr lang="en-US" sz="1200" b="0" i="0" baseline="0" dirty="0" smtClean="0">
                <a:latin typeface="Arial"/>
                <a:cs typeface="Arial"/>
              </a:rPr>
              <a:t>.</a:t>
            </a:r>
            <a:endParaRPr lang="en-US" sz="1200" b="0" i="0" baseline="0" dirty="0" smtClean="0"/>
          </a:p>
          <a:p>
            <a:pPr marL="228600" indent="-228600">
              <a:buFont typeface="+mj-lt"/>
              <a:buAutoNum type="arabicPeriod"/>
            </a:pPr>
            <a:r>
              <a:rPr lang="en-US" baseline="0" dirty="0" smtClean="0"/>
              <a:t>Drag the second snowflake off the left edge of the slide. </a:t>
            </a:r>
            <a:endParaRPr lang="en-US" i="1" baseline="0" dirty="0" smtClean="0"/>
          </a:p>
          <a:p>
            <a:pPr marL="228600" indent="-228600">
              <a:buFont typeface="+mj-lt"/>
              <a:buAutoNum type="arabicPeriod"/>
            </a:pPr>
            <a:endParaRPr lang="en-US" dirty="0" smtClean="0"/>
          </a:p>
          <a:p>
            <a:pPr marL="228600" indent="-228600">
              <a:buFont typeface="+mj-lt"/>
              <a:buAutoNum type="arabicPeriod"/>
            </a:pPr>
            <a:endParaRPr lang="en-US" dirty="0" smtClean="0"/>
          </a:p>
          <a:p>
            <a:pPr marL="228600" indent="-228600">
              <a:buFont typeface="+mj-lt"/>
              <a:buNone/>
            </a:pPr>
            <a:r>
              <a:rPr lang="en-US" dirty="0" smtClean="0"/>
              <a:t>To reproduce the third snowflake effect on this slide, do the following:</a:t>
            </a:r>
          </a:p>
          <a:p>
            <a:pPr marL="228600" indent="-228600">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endParaRPr lang="en-US" baseline="0" dirty="0" smtClean="0"/>
          </a:p>
          <a:p>
            <a:pPr marL="228600" indent="-228600">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Height </a:t>
            </a:r>
            <a:r>
              <a:rPr lang="en-US" sz="1200" i="0" baseline="0" dirty="0" smtClean="0"/>
              <a:t>box, enter </a:t>
            </a:r>
            <a:r>
              <a:rPr lang="en-US" b="1" baseline="0" dirty="0" smtClean="0"/>
              <a:t>0.56”</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Width</a:t>
            </a:r>
            <a:r>
              <a:rPr lang="en-US" sz="1200" i="0" baseline="0" dirty="0" smtClean="0"/>
              <a:t> box, enter </a:t>
            </a:r>
            <a:r>
              <a:rPr lang="en-US" sz="1200" b="1" i="0" baseline="0" dirty="0" smtClean="0"/>
              <a:t>0.48”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Rotation</a:t>
            </a:r>
            <a:r>
              <a:rPr lang="en-US" sz="1200" i="0" baseline="0" dirty="0" smtClean="0"/>
              <a:t> box, enter </a:t>
            </a:r>
            <a:r>
              <a:rPr lang="en-US" sz="1200" b="1" i="0" baseline="0" dirty="0" smtClean="0"/>
              <a:t>20</a:t>
            </a:r>
            <a:r>
              <a:rPr lang="en-US" sz="1200" b="1" i="0" baseline="0" dirty="0" smtClean="0">
                <a:latin typeface="Arial"/>
                <a:cs typeface="Arial"/>
              </a:rPr>
              <a:t>°</a:t>
            </a:r>
            <a:r>
              <a:rPr lang="en-US" sz="1200" b="0" i="0" baseline="0" dirty="0" smtClean="0">
                <a:latin typeface="Arial"/>
                <a:cs typeface="Arial"/>
              </a:rPr>
              <a:t>.</a:t>
            </a:r>
            <a:endParaRPr lang="en-US" sz="1200" b="0" i="0" baseline="0" dirty="0" smtClean="0"/>
          </a:p>
          <a:p>
            <a:pPr marL="228600" indent="-228600">
              <a:buFont typeface="+mj-lt"/>
              <a:buAutoNum type="arabicPeriod"/>
            </a:pPr>
            <a:r>
              <a:rPr lang="en-US" baseline="0" dirty="0" smtClean="0"/>
              <a:t>Drag the third snowflake off the left edge of the slide, below and slightly left of the second snowflake. </a:t>
            </a:r>
            <a:endParaRPr lang="en-US" i="1" baseline="0" dirty="0" smtClean="0"/>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None/>
            </a:pPr>
            <a:r>
              <a:rPr lang="en-US" baseline="0" dirty="0" smtClean="0"/>
              <a:t>To reproduce the text box for the quotation on this slide, do the following:</a:t>
            </a:r>
          </a:p>
          <a:p>
            <a:pPr marL="228600" indent="-228600">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28600" indent="-228600">
              <a:buFont typeface="+mj-lt"/>
              <a:buAutoNum type="arabicPeriod"/>
            </a:pPr>
            <a:r>
              <a:rPr lang="en-US" sz="1200" i="0" baseline="0" dirty="0" smtClean="0"/>
              <a:t>Enter text for the quotation in the text box, and then select the text.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b="1" baseline="0" dirty="0" smtClean="0"/>
              <a:t>Georgia</a:t>
            </a:r>
            <a:r>
              <a:rPr lang="en-US" sz="1200" b="1" baseline="0" dirty="0" smtClean="0"/>
              <a:t> </a:t>
            </a:r>
            <a:r>
              <a:rPr lang="en-US" sz="1200" i="0" baseline="0" dirty="0" smtClean="0"/>
              <a:t>from the </a:t>
            </a:r>
            <a:r>
              <a:rPr lang="en-US" sz="1200" b="1" i="0" baseline="0" dirty="0" smtClean="0"/>
              <a:t>Font</a:t>
            </a:r>
            <a:r>
              <a:rPr lang="en-US" sz="1200" i="0" baseline="0" dirty="0" smtClean="0"/>
              <a:t> list, select </a:t>
            </a:r>
            <a:r>
              <a:rPr lang="en-US" b="1" baseline="0" dirty="0" smtClean="0"/>
              <a:t>18</a:t>
            </a:r>
            <a:r>
              <a:rPr lang="en-US" sz="1200" i="0" baseline="0" dirty="0" smtClean="0"/>
              <a:t> from the </a:t>
            </a:r>
            <a:r>
              <a:rPr lang="en-US" sz="1200" b="1" i="0" baseline="0" dirty="0" smtClean="0"/>
              <a:t>Font Size </a:t>
            </a:r>
            <a:r>
              <a:rPr lang="en-US" sz="1200" b="0" i="0" baseline="0" dirty="0" smtClean="0"/>
              <a:t>list</a:t>
            </a:r>
            <a:r>
              <a:rPr lang="en-US" sz="1200" i="0" baseline="0" dirty="0" smtClean="0"/>
              <a:t>, click </a:t>
            </a:r>
            <a:r>
              <a:rPr lang="en-US" sz="1200" b="1" i="0" baseline="0" dirty="0" smtClean="0"/>
              <a:t>Italic</a:t>
            </a:r>
            <a:r>
              <a:rPr lang="en-US" sz="1200" i="0" baseline="0" dirty="0" smtClean="0"/>
              <a:t>, click the arrow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a:t>
            </a:r>
            <a:r>
              <a:rPr lang="en-US" sz="1200" i="0" baseline="0" dirty="0" smtClean="0"/>
              <a:t>. </a:t>
            </a:r>
            <a:endParaRPr lang="en-US" b="1" baseline="0" dirty="0" smtClean="0"/>
          </a:p>
          <a:p>
            <a:pPr marL="228600" indent="-228600">
              <a:buFont typeface="+mj-lt"/>
              <a:buAutoNum type="arabicPeriod"/>
            </a:pPr>
            <a:r>
              <a:rPr lang="en-US" baseline="0" dirty="0" smtClean="0"/>
              <a:t>Drag the text box to the right of the first snowflake, near the top left corner of the slide.</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text box for the quotation attribution on this slide, do the following:</a:t>
            </a:r>
          </a:p>
          <a:p>
            <a:pPr marL="228600" indent="-228600">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28600" indent="-228600">
              <a:buFont typeface="+mj-lt"/>
              <a:buAutoNum type="arabicPeriod"/>
            </a:pPr>
            <a:r>
              <a:rPr lang="en-US" sz="1200" i="0" baseline="0" dirty="0" smtClean="0"/>
              <a:t>Enter text for the quotation attribution in the text box, and then select the text.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b="1" baseline="0" dirty="0" smtClean="0"/>
              <a:t>Georgia</a:t>
            </a:r>
            <a:r>
              <a:rPr lang="en-US" sz="1200" b="1" baseline="0" dirty="0" smtClean="0"/>
              <a:t> </a:t>
            </a:r>
            <a:r>
              <a:rPr lang="en-US" sz="1200" i="0" baseline="0" dirty="0" smtClean="0"/>
              <a:t>from the </a:t>
            </a:r>
            <a:r>
              <a:rPr lang="en-US" sz="1200" b="1" i="0" baseline="0" dirty="0" smtClean="0"/>
              <a:t>Font</a:t>
            </a:r>
            <a:r>
              <a:rPr lang="en-US" sz="1200" i="0" baseline="0" dirty="0" smtClean="0"/>
              <a:t> list, select </a:t>
            </a:r>
            <a:r>
              <a:rPr lang="en-US" b="1" baseline="0" dirty="0" smtClean="0"/>
              <a:t>14</a:t>
            </a:r>
            <a:r>
              <a:rPr lang="en-US" sz="1200" i="0" baseline="0" dirty="0" smtClean="0"/>
              <a:t> from the </a:t>
            </a:r>
            <a:r>
              <a:rPr lang="en-US" sz="1200" b="1" i="0" baseline="0" dirty="0" smtClean="0"/>
              <a:t>Font Size </a:t>
            </a:r>
            <a:r>
              <a:rPr lang="en-US" sz="1200" b="0" i="0" baseline="0" dirty="0" smtClean="0"/>
              <a:t>list</a:t>
            </a:r>
            <a:r>
              <a:rPr lang="en-US" sz="1200" i="0" baseline="0" dirty="0" smtClean="0"/>
              <a:t>, click </a:t>
            </a:r>
            <a:r>
              <a:rPr lang="en-US" sz="1200" b="1" i="0" baseline="0" dirty="0" smtClean="0"/>
              <a:t>Italic</a:t>
            </a:r>
            <a:r>
              <a:rPr lang="en-US" sz="1200" i="0" baseline="0" dirty="0" smtClean="0"/>
              <a:t>, click the arrow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a:t>
            </a:r>
            <a:r>
              <a:rPr lang="en-US" sz="1200" i="0" baseline="0" dirty="0" smtClean="0"/>
              <a:t>. </a:t>
            </a:r>
            <a:endParaRPr lang="en-US" b="1" baseline="0" dirty="0" smtClean="0"/>
          </a:p>
          <a:p>
            <a:pPr marL="228600" indent="-228600">
              <a:buFont typeface="+mj-lt"/>
              <a:buAutoNum type="arabicPeriod"/>
            </a:pPr>
            <a:r>
              <a:rPr lang="en-US" baseline="0" dirty="0" smtClean="0"/>
              <a:t>Drag the text box below and to the right of the quotation text box.</a:t>
            </a:r>
          </a:p>
          <a:p>
            <a:pPr marL="228600" indent="-228600">
              <a:buFont typeface="+mj-lt"/>
              <a:buNone/>
            </a:pPr>
            <a:endParaRPr lang="en-US" baseline="0" dirty="0" smtClean="0"/>
          </a:p>
          <a:p>
            <a:pPr marL="228600" indent="-228600">
              <a:buFont typeface="+mj-lt"/>
              <a:buNone/>
            </a:pPr>
            <a:endParaRPr lang="en-US" baseline="0" dirty="0" smtClean="0"/>
          </a:p>
          <a:p>
            <a:pPr marL="0" indent="0">
              <a:buFont typeface="+mj-lt"/>
              <a:buNone/>
            </a:pPr>
            <a:r>
              <a:rPr lang="en-US" baseline="0" dirty="0" smtClean="0"/>
              <a:t>To reproduce the animation effects for the second snowflake from the top, do the following:</a:t>
            </a:r>
            <a:endParaRPr lang="en-US" b="1" baseline="0" dirty="0" smtClean="0"/>
          </a:p>
          <a:p>
            <a:pPr marL="228600" indent="-228600">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28600" indent="-228600">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28600" indent="-228600">
              <a:buFont typeface="+mj-lt"/>
              <a:buAutoNum type="arabicPeriod"/>
            </a:pPr>
            <a:r>
              <a:rPr lang="en-US" baseline="0" dirty="0" smtClean="0"/>
              <a:t>To draw the curved motion path, do the following on the slide:</a:t>
            </a:r>
            <a:endParaRPr lang="en-US" i="1" baseline="0" dirty="0" smtClean="0"/>
          </a:p>
          <a:p>
            <a:pPr marL="685800" lvl="1" indent="-228600">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85800" lvl="1" indent="-228600">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85800" lvl="1" indent="-228600">
              <a:buFont typeface="+mj-lt"/>
              <a:buAutoNum type="arabicPeriod"/>
            </a:pPr>
            <a:r>
              <a:rPr lang="en-US" b="0" baseline="0" dirty="0" smtClean="0"/>
              <a:t>Drag</a:t>
            </a:r>
            <a:r>
              <a:rPr lang="en-US" baseline="0" dirty="0" smtClean="0"/>
              <a:t> the first point off the left edge of the slide, near the snowflake.</a:t>
            </a:r>
          </a:p>
          <a:p>
            <a:pPr marL="685800" lvl="1" indent="-228600">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85800" lvl="1" indent="-228600">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85800" lvl="1" indent="-228600">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85800" lvl="1" indent="-228600">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85800" lvl="1" indent="-228600">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28600" indent="-228600">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85800" lvl="1" indent="-228600">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85800" lvl="1" indent="-228600">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85800" lvl="1" indent="-228600">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28600" indent="-228600">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None/>
            </a:pPr>
            <a:r>
              <a:rPr lang="en-US" baseline="0" dirty="0" smtClean="0"/>
              <a:t>To reproduce the animation effects for the third snowflake from the top, do the following:</a:t>
            </a:r>
          </a:p>
          <a:p>
            <a:pPr marL="228600" indent="-228600">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28600" indent="-228600">
              <a:buFont typeface="+mj-lt"/>
              <a:buAutoNum type="arabicPeriod"/>
            </a:pPr>
            <a:r>
              <a:rPr lang="en-US" baseline="0" dirty="0" smtClean="0"/>
              <a:t>To draw the curved motion path, do the following on the slide:</a:t>
            </a:r>
            <a:endParaRPr lang="en-US" i="1" baseline="0" dirty="0" smtClean="0"/>
          </a:p>
          <a:p>
            <a:pPr marL="685800" lvl="1" indent="-228600">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85800" lvl="1" indent="-228600">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85800" lvl="1" indent="-228600">
              <a:buFont typeface="+mj-lt"/>
              <a:buAutoNum type="arabicPeriod"/>
            </a:pPr>
            <a:r>
              <a:rPr lang="en-US" b="0" baseline="0" dirty="0" smtClean="0"/>
              <a:t>Drag</a:t>
            </a:r>
            <a:r>
              <a:rPr lang="en-US" baseline="0" dirty="0" smtClean="0"/>
              <a:t> the first point off the left edge of the slide, near the snowflake.</a:t>
            </a:r>
          </a:p>
          <a:p>
            <a:pPr marL="685800" lvl="1" indent="-228600">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85800" lvl="1" indent="-228600">
              <a:buFont typeface="+mj-lt"/>
              <a:buAutoNum type="arabicPeriod"/>
            </a:pPr>
            <a:r>
              <a:rPr lang="en-US" b="0" baseline="0" dirty="0" smtClean="0"/>
              <a:t>Drag</a:t>
            </a:r>
            <a:r>
              <a:rPr lang="en-US" baseline="0" dirty="0" smtClean="0"/>
              <a:t> the third point at the intersection of the 0.00 vertical and horizontal drawing guides.</a:t>
            </a:r>
          </a:p>
          <a:p>
            <a:pPr marL="685800" lvl="1" indent="-228600">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Drag</a:t>
            </a:r>
            <a:r>
              <a:rPr lang="en-US" baseline="0" dirty="0" smtClean="0"/>
              <a:t> the fifth point 4” to the right of the vertical drawing guide and 0.5” above the horizontal drawing guide.</a:t>
            </a:r>
          </a:p>
          <a:p>
            <a:pPr marL="685800" lvl="1" indent="-228600">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28600" indent="-228600">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85800" lvl="1" indent="-228600">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28600" indent="-228600">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None/>
            </a:pPr>
            <a:r>
              <a:rPr lang="en-US" baseline="0" dirty="0" smtClean="0"/>
              <a:t>To reproduce the picture animation effects, do the following:</a:t>
            </a:r>
          </a:p>
          <a:p>
            <a:pPr marL="228600" indent="-228600">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28600" indent="-228600">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85800" lvl="1" indent="-228600">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85800" lvl="1" indent="-228600">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28600" indent="-228600">
              <a:buFont typeface="+mj-lt"/>
              <a:buAutoNum type="arabicPeriod"/>
            </a:pPr>
            <a:endParaRPr lang="en-US" b="1" baseline="0" dirty="0" smtClean="0"/>
          </a:p>
          <a:p>
            <a:pPr marL="228600" indent="-228600">
              <a:buFont typeface="+mj-lt"/>
              <a:buAutoNum type="arabicPeriod"/>
            </a:pPr>
            <a:endParaRPr lang="en-US" b="1" baseline="0" dirty="0" smtClean="0"/>
          </a:p>
          <a:p>
            <a:pPr marL="228600" indent="-228600">
              <a:buFont typeface="+mj-lt"/>
              <a:buNone/>
            </a:pPr>
            <a:r>
              <a:rPr lang="en-US" b="0" baseline="0" dirty="0" smtClean="0"/>
              <a:t>To reproduce the animation effects for the first snowflake from the top, do the following:</a:t>
            </a:r>
          </a:p>
          <a:p>
            <a:pPr marL="228600" indent="-228600">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85800" lvl="1" indent="-228600">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85800" lvl="1" indent="-228600">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28600" indent="-228600">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28600" indent="-228600">
              <a:buFont typeface="+mj-lt"/>
              <a:buAutoNum type="arabicPeriod"/>
            </a:pPr>
            <a:r>
              <a:rPr lang="en-US" baseline="0" dirty="0" smtClean="0"/>
              <a:t>To draw the curved motion path, do the following on the slide:</a:t>
            </a:r>
            <a:endParaRPr lang="en-US" i="1" baseline="0" dirty="0" smtClean="0"/>
          </a:p>
          <a:p>
            <a:pPr marL="685800" lvl="1" indent="-228600">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85800" lvl="1" indent="-228600">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85800" lvl="1" indent="-228600">
              <a:buFont typeface="+mj-lt"/>
              <a:buAutoNum type="arabicPeriod"/>
            </a:pPr>
            <a:r>
              <a:rPr lang="en-US" b="0" baseline="0" dirty="0" smtClean="0"/>
              <a:t>Drag</a:t>
            </a:r>
            <a:r>
              <a:rPr lang="en-US" baseline="0" dirty="0" smtClean="0"/>
              <a:t> the first point off the left edge of the slide, 2” below the horizontal drawing guide.</a:t>
            </a:r>
          </a:p>
          <a:p>
            <a:pPr marL="685800" lvl="1" indent="-228600">
              <a:buFont typeface="+mj-lt"/>
              <a:buAutoNum type="arabicPeriod"/>
            </a:pPr>
            <a:r>
              <a:rPr lang="en-US" baseline="0" dirty="0" smtClean="0"/>
              <a:t>Drag the second point 3” to the left of the 0.00 vertical drawing guide and 3” below the horizontal drawing guide.</a:t>
            </a:r>
          </a:p>
          <a:p>
            <a:pPr marL="685800" lvl="1" indent="-228600">
              <a:buFont typeface="+mj-lt"/>
              <a:buAutoNum type="arabicPeriod"/>
            </a:pPr>
            <a:r>
              <a:rPr lang="en-US" baseline="0" dirty="0" smtClean="0"/>
              <a:t>Drag the third point 1” to the left of the 0.00 vertical drawing guide and 2.75” below the horizontal drawing guide.</a:t>
            </a:r>
          </a:p>
          <a:p>
            <a:pPr marL="685800" lvl="1" indent="-228600">
              <a:buFont typeface="+mj-lt"/>
              <a:buAutoNum type="arabicPeriod"/>
            </a:pPr>
            <a:r>
              <a:rPr lang="en-US" baseline="0" dirty="0" smtClean="0"/>
              <a:t>Drag the fourth point 2.75” to the right of the 0.00 vertical drawing guide and 1” below the horizontal drawing guide.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Drag the fifth point 2.25” to the right of the 0.00 vertical drawing guide and 0.5” above the horizontal drawing guide.</a:t>
            </a:r>
          </a:p>
          <a:p>
            <a:pPr marL="685800" lvl="1" indent="-228600">
              <a:buFont typeface="+mj-lt"/>
              <a:buAutoNum type="arabicPeriod"/>
            </a:pPr>
            <a:r>
              <a:rPr lang="en-US" baseline="0" dirty="0" smtClean="0"/>
              <a:t>Drag the sixth point on the 0.00 vertical drawing guide and 2” above the horizontal drawing guide.</a:t>
            </a:r>
          </a:p>
          <a:p>
            <a:pPr marL="685800" lvl="1" indent="-228600">
              <a:buFont typeface="+mj-lt"/>
              <a:buAutoNum type="arabicPeriod"/>
            </a:pPr>
            <a:r>
              <a:rPr lang="en-US" baseline="0" dirty="0" smtClean="0"/>
              <a:t>Drag the seventh and final point on the snowflake.</a:t>
            </a:r>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85800" lvl="1" indent="-228600">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85800" lvl="1" indent="-228600">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aseline="0" dirty="0" smtClean="0"/>
              <a:t>Right-click the slide background area, and then click </a:t>
            </a:r>
            <a:r>
              <a:rPr lang="en-US" sz="1200" b="1" baseline="0" dirty="0" smtClean="0"/>
              <a:t>Grid and Guides</a:t>
            </a:r>
            <a:r>
              <a:rPr lang="en-US" sz="1200" baseline="0" dirty="0" smtClean="0"/>
              <a:t>. In the </a:t>
            </a:r>
            <a:r>
              <a:rPr lang="en-US" sz="1200" b="1" baseline="0" dirty="0" smtClean="0"/>
              <a:t>Grid and Guides </a:t>
            </a:r>
            <a:r>
              <a:rPr lang="en-US" sz="1200" baseline="0" dirty="0" smtClean="0"/>
              <a:t>dialog box, under </a:t>
            </a:r>
            <a:r>
              <a:rPr lang="en-US" sz="1200" b="1" baseline="0" dirty="0" smtClean="0"/>
              <a:t>Guide settings</a:t>
            </a:r>
            <a:r>
              <a:rPr lang="en-US" sz="1200" baseline="0" dirty="0" smtClean="0"/>
              <a:t>, clear </a:t>
            </a:r>
            <a:r>
              <a:rPr lang="en-US" sz="1200" b="1" baseline="0" dirty="0" smtClean="0"/>
              <a:t>Display drawing guides on screen</a:t>
            </a:r>
            <a:r>
              <a:rPr lang="en-US" sz="1200" baseline="0" dirty="0" smtClean="0"/>
              <a:t>, and then click </a:t>
            </a:r>
            <a:r>
              <a:rPr lang="en-US" sz="1200" b="1" baseline="0" dirty="0" smtClean="0"/>
              <a:t>OK</a:t>
            </a:r>
            <a:r>
              <a:rPr lang="en-US" sz="1200" baseline="0" dirty="0" smtClean="0"/>
              <a:t>. </a:t>
            </a:r>
            <a:endParaRPr lang="en-US" sz="1200" b="1" kern="1200" dirty="0" smtClean="0">
              <a:solidFill>
                <a:schemeClr val="tx1"/>
              </a:solidFill>
              <a:latin typeface="+mn-lt"/>
              <a:ea typeface="+mn-ea"/>
              <a:cs typeface="+mn-cs"/>
            </a:endParaRPr>
          </a:p>
          <a:p>
            <a:pPr marL="685800" lvl="1" indent="-228600">
              <a:buFont typeface="+mj-lt"/>
              <a:buAutoNum type="arabicPeriod" startAt="6"/>
            </a:pPr>
            <a:endParaRPr lang="en-US" baseline="0" dirty="0" smtClean="0"/>
          </a:p>
          <a:p>
            <a:pPr marL="228600" indent="-228600">
              <a:buFont typeface="+mj-lt"/>
              <a:buAutoNum type="arabicPeriod"/>
            </a:pPr>
            <a:endParaRPr lang="en-US" baseline="0" dirty="0" smtClean="0"/>
          </a:p>
          <a:p>
            <a:pPr marL="228600" indent="-228600">
              <a:buFont typeface="+mj-lt"/>
              <a:buNone/>
            </a:pPr>
            <a:r>
              <a:rPr lang="en-US" baseline="0" dirty="0" smtClean="0"/>
              <a:t>To reproduce the animation effects for the quotation text box, do the following:</a:t>
            </a:r>
          </a:p>
          <a:p>
            <a:pPr marL="228600" indent="-228600">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28600" indent="-228600">
              <a:buFont typeface="+mj-lt"/>
              <a:buAutoNum type="arabicPeriod"/>
            </a:pPr>
            <a:endParaRPr lang="en-US" b="1" baseline="0" dirty="0" smtClean="0"/>
          </a:p>
          <a:p>
            <a:pPr marL="228600" indent="-228600">
              <a:buFont typeface="+mj-lt"/>
              <a:buAutoNum type="arabicPeriod"/>
            </a:pPr>
            <a:endParaRPr lang="en-US" b="1" baseline="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animation effects for the quotation attribution text box, do the following:</a:t>
            </a:r>
            <a:endParaRPr lang="en-US" b="1" baseline="0" dirty="0" smtClean="0"/>
          </a:p>
          <a:p>
            <a:pPr marL="228600" indent="-228600">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85800" lvl="1" indent="-228600">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85800" lvl="1" indent="-228600">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1</a:t>
            </a:fld>
            <a:endParaRPr lang="en-US"/>
          </a:p>
        </p:txBody>
      </p:sp>
    </p:spTree>
    <p:extLst>
      <p:ext uri="{BB962C8B-B14F-4D97-AF65-F5344CB8AC3E}">
        <p14:creationId xmlns:p14="http://schemas.microsoft.com/office/powerpoint/2010/main" val="412602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00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97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13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93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04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67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03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64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77271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96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9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489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587" y="0"/>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1215119" y="513695"/>
            <a:ext cx="790733" cy="918055"/>
          </a:xfrm>
          <a:prstGeom prst="rect">
            <a:avLst/>
          </a:prstGeom>
          <a:effectLst/>
        </p:spPr>
      </p:pic>
      <p:sp>
        <p:nvSpPr>
          <p:cNvPr id="22" name="TextBox 21"/>
          <p:cNvSpPr txBox="1"/>
          <p:nvPr/>
        </p:nvSpPr>
        <p:spPr>
          <a:xfrm>
            <a:off x="1944046" y="818707"/>
            <a:ext cx="7733354" cy="2554545"/>
          </a:xfrm>
          <a:prstGeom prst="rect">
            <a:avLst/>
          </a:prstGeom>
          <a:noFill/>
        </p:spPr>
        <p:txBody>
          <a:bodyPr wrap="square" rtlCol="0">
            <a:spAutoFit/>
          </a:bodyPr>
          <a:lstStyle/>
          <a:p>
            <a:pPr marL="117475" indent="-117475"/>
            <a:r>
              <a:rPr lang="en-US" sz="3200" b="1" i="1" dirty="0" smtClean="0">
                <a:solidFill>
                  <a:srgbClr val="FFFF00"/>
                </a:solidFill>
                <a:latin typeface="Georgia" pitchFamily="18" charset="0"/>
              </a:rPr>
              <a:t>“</a:t>
            </a:r>
            <a:r>
              <a:rPr lang="en-US" sz="3200" b="1" dirty="0">
                <a:solidFill>
                  <a:srgbClr val="FFFF00"/>
                </a:solidFill>
              </a:rPr>
              <a:t>Statistics are the triumph of the quantitative method, and the quantitative method is the victory of sterility and death</a:t>
            </a:r>
            <a:r>
              <a:rPr lang="en-US" sz="3200" b="1" dirty="0" smtClean="0">
                <a:solidFill>
                  <a:srgbClr val="FFFF00"/>
                </a:solidFill>
              </a:rPr>
              <a:t>.” </a:t>
            </a:r>
          </a:p>
          <a:p>
            <a:pPr marL="117475" indent="-117475"/>
            <a:r>
              <a:rPr lang="en-US" sz="3200" b="1" dirty="0" smtClean="0">
                <a:solidFill>
                  <a:srgbClr val="FFFF00"/>
                </a:solidFill>
              </a:rPr>
              <a:t>--</a:t>
            </a:r>
            <a:r>
              <a:rPr lang="en-US" sz="3200" b="1" dirty="0" err="1" smtClean="0">
                <a:solidFill>
                  <a:srgbClr val="FFFF00"/>
                </a:solidFill>
              </a:rPr>
              <a:t>Hilaire</a:t>
            </a:r>
            <a:r>
              <a:rPr lang="en-US" sz="3200" b="1" dirty="0" smtClean="0">
                <a:solidFill>
                  <a:srgbClr val="FFFF00"/>
                </a:solidFill>
              </a:rPr>
              <a:t> Belloc</a:t>
            </a:r>
            <a:endParaRPr lang="en-US" sz="3200" b="1" i="1" dirty="0">
              <a:solidFill>
                <a:srgbClr val="FFFF00"/>
              </a:solidFill>
              <a:latin typeface="Georgia" pitchFamily="18"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9600" y="4137218"/>
            <a:ext cx="4443984" cy="1956816"/>
          </a:xfrm>
          <a:prstGeom prst="rect">
            <a:avLst/>
          </a:prstGeom>
        </p:spPr>
      </p:pic>
    </p:spTree>
    <p:extLst>
      <p:ext uri="{BB962C8B-B14F-4D97-AF65-F5344CB8AC3E}">
        <p14:creationId xmlns:p14="http://schemas.microsoft.com/office/powerpoint/2010/main" val="3149880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80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80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8000"/>
                                  </p:stCondLst>
                                  <p:childTnLst>
                                    <p:animScale>
                                      <p:cBhvr>
                                        <p:cTn id="16" dur="6500" fill="hold"/>
                                        <p:tgtEl>
                                          <p:spTgt spid="17"/>
                                        </p:tgtEl>
                                      </p:cBhvr>
                                      <p:by x="40000" y="40000"/>
                                    </p:animScale>
                                  </p:childTnLst>
                                </p:cTn>
                              </p:par>
                              <p:par>
                                <p:cTn id="17" presetID="35" presetClass="path" presetSubtype="0" accel="50000" decel="50000" fill="hold" nodeType="withEffect">
                                  <p:stCondLst>
                                    <p:cond delay="17000"/>
                                  </p:stCondLst>
                                  <p:childTnLst>
                                    <p:animMotion origin="layout" path="M -0.00017 0 L -1.00017 0 " pathEditMode="relative" rAng="0" ptsTypes="AA">
                                      <p:cBhvr>
                                        <p:cTn id="18" dur="3000" fill="hold"/>
                                        <p:tgtEl>
                                          <p:spTgt spid="4"/>
                                        </p:tgtEl>
                                        <p:attrNameLst>
                                          <p:attrName>ppt_x</p:attrName>
                                          <p:attrName>ppt_y</p:attrName>
                                        </p:attrNameLst>
                                      </p:cBhvr>
                                      <p:rCtr x="-500" y="0"/>
                                    </p:animMotion>
                                  </p:childTnLst>
                                </p:cTn>
                              </p:par>
                              <p:par>
                                <p:cTn id="19" presetID="53" presetClass="entr" presetSubtype="0" fill="hold" nodeType="withEffect">
                                  <p:stCondLst>
                                    <p:cond delay="16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Effect transition="in" filter="fade">
                                      <p:cBhvr>
                                        <p:cTn id="23" dur="1000"/>
                                        <p:tgtEl>
                                          <p:spTgt spid="20"/>
                                        </p:tgtEl>
                                      </p:cBhvr>
                                    </p:animEffect>
                                  </p:childTnLst>
                                </p:cTn>
                              </p:par>
                              <p:par>
                                <p:cTn id="24" presetID="0" presetClass="path" presetSubtype="0" accel="50000" decel="50000" fill="hold" nodeType="withEffect">
                                  <p:stCondLst>
                                    <p:cond delay="16000"/>
                                  </p:stCondLst>
                                  <p:childTnLst>
                                    <p:animMotion origin="layout" path="M 2.77778E-6 -5.55042E-7 C 0.10799 0.02174 0.21649 0.04371 0.30885 0.08742 C 0.40139 0.13113 0.50521 0.19149 0.55521 0.26249 C 0.60521 0.33348 0.62621 0.43501 0.60903 0.51295 C 0.59167 0.59089 0.55104 0.68848 0.45069 0.72965 C 0.35017 0.77081 0.12656 0.77544 0.00573 0.75948 C -0.11493 0.74352 -0.19392 0.68871 -0.27309 0.63413 " pathEditMode="relative" ptsTypes="aaaaaaA">
                                      <p:cBhvr>
                                        <p:cTn id="25" dur="5000" spd="-100000" fill="hold"/>
                                        <p:tgtEl>
                                          <p:spTgt spid="20"/>
                                        </p:tgtEl>
                                        <p:attrNameLst>
                                          <p:attrName>ppt_x</p:attrName>
                                          <p:attrName>ppt_y</p:attrName>
                                        </p:attrNameLst>
                                      </p:cBhvr>
                                    </p:animMotion>
                                  </p:childTnLst>
                                </p:cTn>
                              </p:par>
                              <p:par>
                                <p:cTn id="26" presetID="10" presetClass="entr" presetSubtype="0" fill="hold" nodeType="withEffect">
                                  <p:stCondLst>
                                    <p:cond delay="21000"/>
                                  </p:stCondLst>
                                  <p:iterate type="lt">
                                    <p:tmPct val="4000"/>
                                  </p:iterate>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140096" cy="584775"/>
          </a:xfrm>
          <a:prstGeom prst="rect">
            <a:avLst/>
          </a:prstGeom>
          <a:noFill/>
        </p:spPr>
        <p:txBody>
          <a:bodyPr wrap="none" rtlCol="0">
            <a:spAutoFit/>
          </a:bodyPr>
          <a:lstStyle/>
          <a:p>
            <a:r>
              <a:rPr lang="en-US" sz="3200" dirty="0" smtClean="0">
                <a:latin typeface="Blackadder ITC" panose="04020505051007020D02" pitchFamily="82" charset="0"/>
              </a:rPr>
              <a:t>How Universities Can Use the Consortium Data</a:t>
            </a:r>
          </a:p>
        </p:txBody>
      </p:sp>
      <p:sp>
        <p:nvSpPr>
          <p:cNvPr id="3" name="TextBox 2"/>
          <p:cNvSpPr txBox="1"/>
          <p:nvPr/>
        </p:nvSpPr>
        <p:spPr>
          <a:xfrm>
            <a:off x="2895600" y="1401015"/>
            <a:ext cx="3050835" cy="584775"/>
          </a:xfrm>
          <a:prstGeom prst="rect">
            <a:avLst/>
          </a:prstGeom>
          <a:noFill/>
        </p:spPr>
        <p:txBody>
          <a:bodyPr wrap="none" rtlCol="0">
            <a:spAutoFit/>
          </a:bodyPr>
          <a:lstStyle/>
          <a:p>
            <a:r>
              <a:rPr lang="en-US" sz="3200" dirty="0" smtClean="0">
                <a:latin typeface="Blackadder ITC" panose="04020505051007020D02" pitchFamily="82" charset="0"/>
              </a:rPr>
              <a:t>A Modest Proposal</a:t>
            </a:r>
          </a:p>
        </p:txBody>
      </p:sp>
      <p:sp>
        <p:nvSpPr>
          <p:cNvPr id="4" name="TextBox 3"/>
          <p:cNvSpPr txBox="1"/>
          <p:nvPr/>
        </p:nvSpPr>
        <p:spPr>
          <a:xfrm>
            <a:off x="990600" y="3230732"/>
            <a:ext cx="6032229" cy="523220"/>
          </a:xfrm>
          <a:prstGeom prst="rect">
            <a:avLst/>
          </a:prstGeom>
          <a:noFill/>
        </p:spPr>
        <p:txBody>
          <a:bodyPr wrap="none" rtlCol="0">
            <a:spAutoFit/>
          </a:bodyPr>
          <a:lstStyle/>
          <a:p>
            <a:r>
              <a:rPr lang="en-US" sz="2800" dirty="0" smtClean="0"/>
              <a:t>With all due apologies to Jonathan Swift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038600"/>
            <a:ext cx="2743200" cy="2743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86400"/>
            <a:ext cx="2362200" cy="1040146"/>
          </a:xfrm>
          <a:prstGeom prst="rect">
            <a:avLst/>
          </a:prstGeom>
        </p:spPr>
      </p:pic>
    </p:spTree>
    <p:extLst>
      <p:ext uri="{BB962C8B-B14F-4D97-AF65-F5344CB8AC3E}">
        <p14:creationId xmlns:p14="http://schemas.microsoft.com/office/powerpoint/2010/main" val="907870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76615"/>
            <a:ext cx="8229600" cy="461665"/>
          </a:xfrm>
          <a:prstGeom prst="rect">
            <a:avLst/>
          </a:prstGeom>
          <a:noFill/>
        </p:spPr>
        <p:txBody>
          <a:bodyPr wrap="square" rtlCol="0">
            <a:spAutoFit/>
          </a:bodyPr>
          <a:lstStyle/>
          <a:p>
            <a:r>
              <a:rPr lang="en-US" sz="2400" b="1" dirty="0" smtClean="0">
                <a:latin typeface="Blackadder ITC" panose="04020505051007020D02" pitchFamily="82" charset="0"/>
              </a:rPr>
              <a:t>How Universities Can Use the Consortium Data: A Modest Proposal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553505"/>
            <a:ext cx="2667000" cy="1174359"/>
          </a:xfrm>
          <a:prstGeom prst="rect">
            <a:avLst/>
          </a:prstGeom>
          <a:ln w="88900">
            <a:solidFill>
              <a:schemeClr val="tx1"/>
            </a:solidFill>
          </a:ln>
        </p:spPr>
      </p:pic>
      <p:sp>
        <p:nvSpPr>
          <p:cNvPr id="5" name="TextBox 4"/>
          <p:cNvSpPr txBox="1"/>
          <p:nvPr/>
        </p:nvSpPr>
        <p:spPr>
          <a:xfrm>
            <a:off x="381000" y="1295400"/>
            <a:ext cx="7924800" cy="3970318"/>
          </a:xfrm>
          <a:prstGeom prst="rect">
            <a:avLst/>
          </a:prstGeom>
          <a:noFill/>
        </p:spPr>
        <p:txBody>
          <a:bodyPr wrap="square" rtlCol="0">
            <a:spAutoFit/>
          </a:bodyPr>
          <a:lstStyle/>
          <a:p>
            <a:pPr marL="514350" indent="-514350">
              <a:buAutoNum type="romanUcPeriod"/>
            </a:pPr>
            <a:r>
              <a:rPr lang="en-US" sz="2800" b="1" u="sng" dirty="0" smtClean="0">
                <a:solidFill>
                  <a:srgbClr val="FF0000"/>
                </a:solidFill>
              </a:rPr>
              <a:t>Issues</a:t>
            </a:r>
          </a:p>
          <a:p>
            <a:pPr marL="1087437" indent="-457200">
              <a:buAutoNum type="alphaUcPeriod"/>
            </a:pPr>
            <a:r>
              <a:rPr lang="en-US" sz="2800" b="1" dirty="0" smtClean="0"/>
              <a:t>Based on exercise that SD walked us through last June 7: Very cool/ got me thinking</a:t>
            </a:r>
          </a:p>
          <a:p>
            <a:pPr marL="1087437" indent="-457200">
              <a:buAutoNum type="alphaUcPeriod"/>
            </a:pPr>
            <a:r>
              <a:rPr lang="en-US" sz="2800" b="1" dirty="0" smtClean="0"/>
              <a:t>Statistical significance</a:t>
            </a:r>
          </a:p>
          <a:p>
            <a:pPr marL="1087437" indent="-457200">
              <a:buAutoNum type="alphaUcPeriod"/>
            </a:pPr>
            <a:r>
              <a:rPr lang="en-US" sz="2800" b="1" dirty="0" smtClean="0"/>
              <a:t>Clinical significance &amp; effect sizes</a:t>
            </a:r>
          </a:p>
          <a:p>
            <a:pPr marL="1087437" indent="-457200">
              <a:buAutoNum type="alphaUcPeriod"/>
            </a:pPr>
            <a:r>
              <a:rPr lang="en-US" sz="2800" b="1" dirty="0" smtClean="0"/>
              <a:t>Interpret scales and scaling first (before items)</a:t>
            </a:r>
          </a:p>
          <a:p>
            <a:pPr marL="1087437" indent="-457200">
              <a:buAutoNum type="alphaUcPeriod"/>
            </a:pPr>
            <a:r>
              <a:rPr lang="en-US" sz="2800" b="1" dirty="0" smtClean="0"/>
              <a:t>Family-wise error rate/ the “ace of spades” problem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4923258"/>
            <a:ext cx="1752600" cy="1752600"/>
          </a:xfrm>
          <a:prstGeom prst="rect">
            <a:avLst/>
          </a:prstGeom>
        </p:spPr>
      </p:pic>
    </p:spTree>
    <p:extLst>
      <p:ext uri="{BB962C8B-B14F-4D97-AF65-F5344CB8AC3E}">
        <p14:creationId xmlns:p14="http://schemas.microsoft.com/office/powerpoint/2010/main" val="2349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76615"/>
            <a:ext cx="8229600" cy="461665"/>
          </a:xfrm>
          <a:prstGeom prst="rect">
            <a:avLst/>
          </a:prstGeom>
          <a:noFill/>
        </p:spPr>
        <p:txBody>
          <a:bodyPr wrap="square" rtlCol="0">
            <a:spAutoFit/>
          </a:bodyPr>
          <a:lstStyle/>
          <a:p>
            <a:r>
              <a:rPr lang="en-US" sz="2400" b="1" dirty="0" smtClean="0">
                <a:latin typeface="Blackadder ITC" panose="04020505051007020D02" pitchFamily="82" charset="0"/>
              </a:rPr>
              <a:t>How Universities Can Use the Consortium Data: A Modest Proposal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553505"/>
            <a:ext cx="2667000" cy="1174359"/>
          </a:xfrm>
          <a:prstGeom prst="rect">
            <a:avLst/>
          </a:prstGeom>
          <a:ln w="88900">
            <a:solidFill>
              <a:schemeClr val="tx1"/>
            </a:solidFill>
          </a:ln>
        </p:spPr>
      </p:pic>
      <p:sp>
        <p:nvSpPr>
          <p:cNvPr id="4" name="TextBox 3"/>
          <p:cNvSpPr txBox="1"/>
          <p:nvPr/>
        </p:nvSpPr>
        <p:spPr>
          <a:xfrm>
            <a:off x="381000" y="685800"/>
            <a:ext cx="8610600" cy="5632311"/>
          </a:xfrm>
          <a:prstGeom prst="rect">
            <a:avLst/>
          </a:prstGeom>
          <a:noFill/>
        </p:spPr>
        <p:txBody>
          <a:bodyPr wrap="square" rtlCol="0">
            <a:spAutoFit/>
          </a:bodyPr>
          <a:lstStyle/>
          <a:p>
            <a:r>
              <a:rPr lang="en-US" sz="2400" b="1" u="sng" dirty="0" smtClean="0">
                <a:solidFill>
                  <a:srgbClr val="FF0000"/>
                </a:solidFill>
              </a:rPr>
              <a:t>II. A Process</a:t>
            </a:r>
          </a:p>
          <a:p>
            <a:pPr marL="1087437" indent="-457200">
              <a:buAutoNum type="alphaUcPeriod"/>
            </a:pPr>
            <a:r>
              <a:rPr lang="en-US" sz="2400" b="1" dirty="0" smtClean="0"/>
              <a:t>Demo—SCSU versus the consortium/ raw data needed (no other universities identified)/ To estimate effect size distributions/ May not be necessary, but would REALLY help </a:t>
            </a:r>
          </a:p>
          <a:p>
            <a:pPr marL="1087437" indent="-457200">
              <a:buAutoNum type="alphaUcPeriod"/>
            </a:pPr>
            <a:r>
              <a:rPr lang="en-US" sz="2400" b="1" dirty="0" smtClean="0"/>
              <a:t>Step 1: Look at scales: More reliable than items</a:t>
            </a:r>
          </a:p>
          <a:p>
            <a:pPr marL="1087437" indent="-457200">
              <a:buAutoNum type="alphaUcPeriod"/>
            </a:pPr>
            <a:r>
              <a:rPr lang="en-US" sz="2400" b="1" dirty="0" smtClean="0"/>
              <a:t>Step 2: Using effect size generalizations (and taking into account FWER) identify items truly different</a:t>
            </a:r>
          </a:p>
          <a:p>
            <a:pPr marL="1087437" indent="-457200">
              <a:buAutoNum type="alphaUcPeriod"/>
            </a:pPr>
            <a:r>
              <a:rPr lang="en-US" sz="2400" b="1" dirty="0" smtClean="0"/>
              <a:t>The above can be done using either parametric or non-parametric approaches (probably better)</a:t>
            </a:r>
          </a:p>
          <a:p>
            <a:pPr marL="1087437" indent="-457200">
              <a:buAutoNum type="alphaUcPeriod"/>
            </a:pPr>
            <a:r>
              <a:rPr lang="en-US" sz="2400" b="1" dirty="0" smtClean="0"/>
              <a:t>Advantage: Via FWER, fewer items identified as real weaknesses &amp; strengths—hones the program picture</a:t>
            </a:r>
          </a:p>
          <a:p>
            <a:pPr marL="2911475" indent="-2282825">
              <a:buAutoNum type="alphaUcPeriod"/>
            </a:pPr>
            <a:r>
              <a:rPr lang="en-US" sz="2400" b="1" dirty="0" smtClean="0"/>
              <a:t>Advantage: Would make for statistically defensible model for national presentations and publications</a:t>
            </a:r>
          </a:p>
        </p:txBody>
      </p:sp>
    </p:spTree>
    <p:extLst>
      <p:ext uri="{BB962C8B-B14F-4D97-AF65-F5344CB8AC3E}">
        <p14:creationId xmlns:p14="http://schemas.microsoft.com/office/powerpoint/2010/main" val="3045028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62112F8-42E3-4CFB-A09E-C5A331D475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 snow scene slide design</Template>
  <TotalTime>27</TotalTime>
  <Words>3765</Words>
  <Application>Microsoft Office PowerPoint</Application>
  <PresentationFormat>On-screen Show (4:3)</PresentationFormat>
  <Paragraphs>215</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Blackadder ITC</vt:lpstr>
      <vt:lpstr>Calibri</vt:lpstr>
      <vt:lpstr>Georgia</vt:lpstr>
      <vt:lpstr>Office Theme</vt:lpstr>
      <vt:lpstr>PowerPoint Presentation</vt:lpstr>
      <vt:lpstr>PowerPoint Presentation</vt:lpstr>
      <vt:lpstr>PowerPoint Presentation</vt:lpstr>
      <vt:lpstr>PowerPoint Presentation</vt:lpstr>
    </vt:vector>
  </TitlesOfParts>
  <Company>St. Cloud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Hoover, John H.</dc:creator>
  <cp:keywords/>
  <cp:lastModifiedBy>Hoover, John H.</cp:lastModifiedBy>
  <cp:revision>3</cp:revision>
  <dcterms:created xsi:type="dcterms:W3CDTF">2016-11-17T15:43:41Z</dcterms:created>
  <dcterms:modified xsi:type="dcterms:W3CDTF">2016-12-09T15:24:59Z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TC019648039991</vt:lpwstr>
  </property>
</Properties>
</file>